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handoutMasterIdLst>
    <p:handoutMasterId r:id="rId30"/>
  </p:handoutMasterIdLst>
  <p:sldIdLst>
    <p:sldId id="257" r:id="rId3"/>
    <p:sldId id="673" r:id="rId4"/>
    <p:sldId id="760" r:id="rId5"/>
    <p:sldId id="766" r:id="rId6"/>
    <p:sldId id="794" r:id="rId7"/>
    <p:sldId id="795" r:id="rId8"/>
    <p:sldId id="771" r:id="rId9"/>
    <p:sldId id="674" r:id="rId10"/>
    <p:sldId id="774" r:id="rId11"/>
    <p:sldId id="775" r:id="rId12"/>
    <p:sldId id="776" r:id="rId13"/>
    <p:sldId id="777" r:id="rId14"/>
    <p:sldId id="702" r:id="rId15"/>
    <p:sldId id="779" r:id="rId16"/>
    <p:sldId id="780" r:id="rId17"/>
    <p:sldId id="786" r:id="rId18"/>
    <p:sldId id="788" r:id="rId19"/>
    <p:sldId id="789" r:id="rId20"/>
    <p:sldId id="785" r:id="rId21"/>
    <p:sldId id="790" r:id="rId22"/>
    <p:sldId id="791" r:id="rId23"/>
    <p:sldId id="792" r:id="rId24"/>
    <p:sldId id="778" r:id="rId25"/>
    <p:sldId id="793" r:id="rId26"/>
    <p:sldId id="781" r:id="rId27"/>
    <p:sldId id="782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0FF"/>
    <a:srgbClr val="FF3332"/>
    <a:srgbClr val="FFCC00"/>
    <a:srgbClr val="FDEAD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/>
    <p:restoredTop sz="96484" autoAdjust="0"/>
  </p:normalViewPr>
  <p:slideViewPr>
    <p:cSldViewPr snapToGrid="0">
      <p:cViewPr varScale="1">
        <p:scale>
          <a:sx n="134" d="100"/>
          <a:sy n="134" d="100"/>
        </p:scale>
        <p:origin x="14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E85494-8BC1-4B17-BC51-E2B17CAEA1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3A0D558-D351-4D83-94B2-1D2521AF4FC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990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0D558-D351-4D83-94B2-1D2521AF4FC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76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BC62A5-4FA4-442D-BB5E-7B3E544FD5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C015E7-051B-46DE-8779-5C2EF7A777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5149-118F-4663-9665-73129F221E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15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640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7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68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64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65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38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0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9B122-A396-4E06-BB30-38311339E6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85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6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6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599C-13AE-435C-BDF9-40EA4C8D9F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A2D8C7-29C9-407F-BFA7-9BA4355A95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8D79E1-07C7-45C7-A602-A8694C5EED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CC5B3-4489-47AE-B462-D8125315F9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8581FD-2FB3-41AA-837B-07150FB01F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66EE62-F0FC-469C-B3CF-7623F46AB9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136F6-3BE8-4215-9DA3-81B06DBDB1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9467D2-C0F1-495B-992D-DFC2A467473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7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pbase.org/spectra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pbase.org/spectra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fpbase.org/spectra/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pbase.org/spectra/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295400"/>
            <a:ext cx="8305800" cy="1470025"/>
          </a:xfrm>
        </p:spPr>
        <p:txBody>
          <a:bodyPr/>
          <a:lstStyle/>
          <a:p>
            <a:r>
              <a:rPr lang="en-US" sz="6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Multispectral Imaging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657600"/>
            <a:ext cx="7467600" cy="1752600"/>
          </a:xfrm>
        </p:spPr>
        <p:txBody>
          <a:bodyPr/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Genome 575: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Fundamentals of Biomedical Instrumentation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Brian Beliveau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4DBCF-C3E4-BF43-A253-160DB64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C62A5-4FA4-442D-BB5E-7B3E544FD5D0}" type="slidenum">
              <a:rPr lang="en-US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/>
              <a:t>1</a:t>
            </a:fld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Multiplexing challenges: optics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www.thorlabs.com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TabImages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/MAP_A_Reflectance-780.gif,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www.thorlabs.com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GuideImages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/1716_MatchedDoublet_6.jpg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9C39E-2597-7A44-B48B-CA5D11F77408}"/>
              </a:ext>
            </a:extLst>
          </p:cNvPr>
          <p:cNvSpPr txBox="1"/>
          <p:nvPr/>
        </p:nvSpPr>
        <p:spPr>
          <a:xfrm>
            <a:off x="171450" y="5301660"/>
            <a:ext cx="8515350" cy="96023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Most optics can only transmit over defined ranges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𝝀-dependent differences lead to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chromatic aberration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C07C61-E120-F349-9F42-D14620FCEA71}"/>
              </a:ext>
            </a:extLst>
          </p:cNvPr>
          <p:cNvSpPr txBox="1"/>
          <p:nvPr/>
        </p:nvSpPr>
        <p:spPr>
          <a:xfrm>
            <a:off x="5775777" y="4134180"/>
            <a:ext cx="2562679" cy="413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“Achromatic doublet”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76C0E80-C515-7F45-874C-FB4099FC6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93599"/>
            <a:ext cx="5236566" cy="343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B174BF9-A1F9-A646-81AD-E8D91805F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" t="40020" r="58929" b="1924"/>
          <a:stretch/>
        </p:blipFill>
        <p:spPr bwMode="auto">
          <a:xfrm>
            <a:off x="5541366" y="2054182"/>
            <a:ext cx="3374571" cy="214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57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Multiplexing challenges: detectors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www.photometrics.com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/wp-content/uploads/2019/09/QE-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curve.png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www.photometrics.com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/wp-content/uploads/2019/09/prime-bsi-shadow-750x696.png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9C39E-2597-7A44-B48B-CA5D11F77408}"/>
              </a:ext>
            </a:extLst>
          </p:cNvPr>
          <p:cNvSpPr txBox="1"/>
          <p:nvPr/>
        </p:nvSpPr>
        <p:spPr>
          <a:xfrm>
            <a:off x="171450" y="5301660"/>
            <a:ext cx="8515350" cy="96023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CCD/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sCMOS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sensors most effective in vis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PMTs (laser scanning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confocals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/FACS) </a:t>
            </a:r>
            <a:r>
              <a:rPr lang="en-US" sz="2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drop off a cliff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IR</a:t>
            </a:r>
          </a:p>
        </p:txBody>
      </p:sp>
      <p:pic>
        <p:nvPicPr>
          <p:cNvPr id="5122" name="Picture 2" descr="QE Curve">
            <a:extLst>
              <a:ext uri="{FF2B5EF4-FFF2-40B4-BE49-F238E27FC236}">
                <a16:creationId xmlns:a16="http://schemas.microsoft.com/office/drawing/2014/main" id="{18BF1586-9B1D-5149-A1D2-9E1994AA3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491943"/>
            <a:ext cx="5405458" cy="367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rime BSI photo">
            <a:extLst>
              <a:ext uri="{FF2B5EF4-FFF2-40B4-BE49-F238E27FC236}">
                <a16:creationId xmlns:a16="http://schemas.microsoft.com/office/drawing/2014/main" id="{2CE418F2-EE73-ED49-A7C6-4576BB256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978" y="1593396"/>
            <a:ext cx="4197245" cy="367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688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Multiplexing challenges: Stokes shifts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journals.plos.org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plosone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file?id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=10.1371/journal.pone.0122848.g001&amp;type=large,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upload.wikimedia.org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wikipedia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/commons/3/3f/Stokes_shift-_Rh6G.png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9C39E-2597-7A44-B48B-CA5D11F77408}"/>
              </a:ext>
            </a:extLst>
          </p:cNvPr>
          <p:cNvSpPr txBox="1"/>
          <p:nvPr/>
        </p:nvSpPr>
        <p:spPr>
          <a:xfrm>
            <a:off x="171450" y="5301660"/>
            <a:ext cx="8815796" cy="96023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Stokes shift: max(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– max(Ex)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Width, spacing of Ex/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peaks a huge factor in multiplexing</a:t>
            </a:r>
          </a:p>
        </p:txBody>
      </p:sp>
      <p:pic>
        <p:nvPicPr>
          <p:cNvPr id="6146" name="Picture 2" descr="Fig 1">
            <a:extLst>
              <a:ext uri="{FF2B5EF4-FFF2-40B4-BE49-F238E27FC236}">
                <a16:creationId xmlns:a16="http://schemas.microsoft.com/office/drawing/2014/main" id="{FD284999-58BE-4442-92DE-3E255AD74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40"/>
          <a:stretch/>
        </p:blipFill>
        <p:spPr bwMode="auto">
          <a:xfrm>
            <a:off x="294096" y="1987834"/>
            <a:ext cx="5371664" cy="288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tokes shift - Wikipedia">
            <a:extLst>
              <a:ext uri="{FF2B5EF4-FFF2-40B4-BE49-F238E27FC236}">
                <a16:creationId xmlns:a16="http://schemas.microsoft.com/office/drawing/2014/main" id="{AA32C851-F86E-5F42-997A-0B3AEBE8A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963" y="2182926"/>
            <a:ext cx="2849941" cy="272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159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Defining an imaging channel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34294" y="6233349"/>
            <a:ext cx="6518906" cy="54817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https://encrypted-tbn0.gstatic.com/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images?q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=tbn:ANd9GcQGjmZByoM2TiwIz-P2benxkUGzlX3QJBgl2X7lUi5taLUpQLx0SmSb66f9A6v6PA0ui30&amp;usqp=CAU,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www.nikon.com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/news/2016/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/pic_161109_01.jpg, 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400050" y="4821476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is the microscope sub-setting the EM spectrum around a defined “channel”?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source (?), </a:t>
            </a:r>
            <a:r>
              <a:rPr lang="en-US" sz="24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 cube</a:t>
            </a:r>
          </a:p>
        </p:txBody>
      </p:sp>
      <p:pic>
        <p:nvPicPr>
          <p:cNvPr id="7172" name="Picture 4" descr="Nikon A1R Confocal &amp; SIM E system">
            <a:extLst>
              <a:ext uri="{FF2B5EF4-FFF2-40B4-BE49-F238E27FC236}">
                <a16:creationId xmlns:a16="http://schemas.microsoft.com/office/drawing/2014/main" id="{95EB5C37-440A-CE4C-8191-A51BF643C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43" y="1720277"/>
            <a:ext cx="29845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Nikon | News | New Inverted Research Microscope ECLIPSE Ti2">
            <a:extLst>
              <a:ext uri="{FF2B5EF4-FFF2-40B4-BE49-F238E27FC236}">
                <a16:creationId xmlns:a16="http://schemas.microsoft.com/office/drawing/2014/main" id="{ED5D0C3F-CA28-3C43-BD74-0E24FC660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252" y="1363976"/>
            <a:ext cx="4170705" cy="316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DB32AE6-E6FE-1D4A-AC3A-91F5D0D8B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845" y="5330235"/>
            <a:ext cx="1766410" cy="106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4AB4E3A-67C2-6C4A-AF91-1F598E7F0E60}"/>
              </a:ext>
            </a:extLst>
          </p:cNvPr>
          <p:cNvGrpSpPr/>
          <p:nvPr/>
        </p:nvGrpSpPr>
        <p:grpSpPr>
          <a:xfrm>
            <a:off x="329700" y="5330235"/>
            <a:ext cx="8225041" cy="1081329"/>
            <a:chOff x="329700" y="5330235"/>
            <a:chExt cx="8225041" cy="108132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A41C3A-9387-584B-8A85-A915FA1B965A}"/>
                </a:ext>
              </a:extLst>
            </p:cNvPr>
            <p:cNvSpPr/>
            <p:nvPr/>
          </p:nvSpPr>
          <p:spPr>
            <a:xfrm>
              <a:off x="329700" y="5588913"/>
              <a:ext cx="7290300" cy="660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449F81-F79F-D44D-969A-D8C540442DA0}"/>
                </a:ext>
              </a:extLst>
            </p:cNvPr>
            <p:cNvSpPr/>
            <p:nvPr/>
          </p:nvSpPr>
          <p:spPr>
            <a:xfrm>
              <a:off x="5663495" y="5330235"/>
              <a:ext cx="2891246" cy="10813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773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anatomy of a filter cube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685BC-27A3-8E48-9CA7-29B1A3A8467C}"/>
              </a:ext>
            </a:extLst>
          </p:cNvPr>
          <p:cNvSpPr txBox="1"/>
          <p:nvPr/>
        </p:nvSpPr>
        <p:spPr>
          <a:xfrm>
            <a:off x="400050" y="4821476"/>
            <a:ext cx="8343900" cy="153487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Ingredients: Ex filter (bandpass), DM (long-pass),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fiter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(bandpass)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Flip orientation 180º for inverted microscopes</a:t>
            </a:r>
            <a:endParaRPr lang="en-US" sz="2400" b="1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8708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i.ytimg.com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/vi/y4dJOFUVk30/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maxresdefault.jpg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</a:t>
            </a:r>
          </a:p>
        </p:txBody>
      </p:sp>
      <p:pic>
        <p:nvPicPr>
          <p:cNvPr id="8194" name="Picture 2" descr="Microscope Filter Cubes">
            <a:extLst>
              <a:ext uri="{FF2B5EF4-FFF2-40B4-BE49-F238E27FC236}">
                <a16:creationId xmlns:a16="http://schemas.microsoft.com/office/drawing/2014/main" id="{67F269F5-579A-8046-98F8-F81DA9B6A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54" y="1103948"/>
            <a:ext cx="6026331" cy="338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EDB32AE6-E6FE-1D4A-AC3A-91F5D0D8B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40" y="1951819"/>
            <a:ext cx="2679177" cy="161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667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 example filter cube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86341-7145-3E49-87B8-0288B430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23" y="1184105"/>
            <a:ext cx="6458380" cy="3272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0B79AA-3A11-F043-8F25-636814096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6" y="4214949"/>
            <a:ext cx="4498078" cy="2232682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481B766-34F0-954B-80D2-08F981BC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7" y="2249986"/>
            <a:ext cx="1889212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320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 example filter cube: Ex filter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B79AA-3A11-F043-8F25-63681409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" y="4214949"/>
            <a:ext cx="4498078" cy="2232682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481B766-34F0-954B-80D2-08F981BC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7" y="2249986"/>
            <a:ext cx="1889212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7C4EA-2134-CB79-1811-23F132141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472" y="1048870"/>
            <a:ext cx="5924328" cy="32986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152D81-6BEF-53B2-EE3A-D78169430945}"/>
              </a:ext>
            </a:extLst>
          </p:cNvPr>
          <p:cNvSpPr/>
          <p:nvPr/>
        </p:nvSpPr>
        <p:spPr>
          <a:xfrm>
            <a:off x="536713" y="5486399"/>
            <a:ext cx="3796748" cy="168965"/>
          </a:xfrm>
          <a:prstGeom prst="rect">
            <a:avLst/>
          </a:prstGeom>
          <a:noFill/>
          <a:ln w="28575">
            <a:solidFill>
              <a:srgbClr val="0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FA31D-FD1C-E987-7BCB-C65D96B383AB}"/>
              </a:ext>
            </a:extLst>
          </p:cNvPr>
          <p:cNvSpPr txBox="1"/>
          <p:nvPr/>
        </p:nvSpPr>
        <p:spPr>
          <a:xfrm>
            <a:off x="4969565" y="4599400"/>
            <a:ext cx="3637722" cy="15107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Bandpass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sz="2400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Transmit 450 – 490 nm</a:t>
            </a:r>
          </a:p>
        </p:txBody>
      </p:sp>
    </p:spTree>
    <p:extLst>
      <p:ext uri="{BB962C8B-B14F-4D97-AF65-F5344CB8AC3E}">
        <p14:creationId xmlns:p14="http://schemas.microsoft.com/office/powerpoint/2010/main" val="100629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1105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 example filter cube: dichroic mirror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B79AA-3A11-F043-8F25-63681409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" y="4214949"/>
            <a:ext cx="4498078" cy="2232682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481B766-34F0-954B-80D2-08F981BC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7" y="2249986"/>
            <a:ext cx="1889212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152D81-6BEF-53B2-EE3A-D78169430945}"/>
              </a:ext>
            </a:extLst>
          </p:cNvPr>
          <p:cNvSpPr/>
          <p:nvPr/>
        </p:nvSpPr>
        <p:spPr>
          <a:xfrm>
            <a:off x="536713" y="5695118"/>
            <a:ext cx="3796748" cy="1689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FA31D-FD1C-E987-7BCB-C65D96B383AB}"/>
              </a:ext>
            </a:extLst>
          </p:cNvPr>
          <p:cNvSpPr txBox="1"/>
          <p:nvPr/>
        </p:nvSpPr>
        <p:spPr>
          <a:xfrm>
            <a:off x="4856945" y="4416838"/>
            <a:ext cx="4115457" cy="184823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i="1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Longpass</a:t>
            </a:r>
            <a:r>
              <a:rPr lang="en-US" sz="2400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“beam splitter”</a:t>
            </a:r>
            <a:endParaRPr lang="en-US" sz="2400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sz="2400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&lt;495 nm: Reflect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≥495 nm: Transmit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6F204-77ED-1880-7028-BDD92721B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418" y="1137613"/>
            <a:ext cx="6427984" cy="312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2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 example filter cube: 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 filter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B79AA-3A11-F043-8F25-63681409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" y="4214949"/>
            <a:ext cx="4498078" cy="2232682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481B766-34F0-954B-80D2-08F981BC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7" y="2249986"/>
            <a:ext cx="1889212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152D81-6BEF-53B2-EE3A-D78169430945}"/>
              </a:ext>
            </a:extLst>
          </p:cNvPr>
          <p:cNvSpPr/>
          <p:nvPr/>
        </p:nvSpPr>
        <p:spPr>
          <a:xfrm>
            <a:off x="536713" y="5903843"/>
            <a:ext cx="3796748" cy="168965"/>
          </a:xfrm>
          <a:prstGeom prst="rect">
            <a:avLst/>
          </a:prstGeom>
          <a:noFill/>
          <a:ln w="28575">
            <a:solidFill>
              <a:srgbClr val="FF33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FA31D-FD1C-E987-7BCB-C65D96B383AB}"/>
              </a:ext>
            </a:extLst>
          </p:cNvPr>
          <p:cNvSpPr txBox="1"/>
          <p:nvPr/>
        </p:nvSpPr>
        <p:spPr>
          <a:xfrm>
            <a:off x="4969565" y="4599400"/>
            <a:ext cx="3637722" cy="15107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Bandpass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endParaRPr lang="en-US" sz="2400" i="1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Transmit 500 – 550 nm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D57E98-E7D8-2E8E-3393-0AE1C5359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030" y="1451528"/>
            <a:ext cx="5792257" cy="287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94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An example filter cube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86341-7145-3E49-87B8-0288B430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23" y="1184105"/>
            <a:ext cx="6458380" cy="3272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0B79AA-3A11-F043-8F25-636814096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6" y="4214949"/>
            <a:ext cx="4498078" cy="2232682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9481B766-34F0-954B-80D2-08F981BC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7" y="2249986"/>
            <a:ext cx="1889212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A3581-4FD9-7028-72C6-09603DF02248}"/>
              </a:ext>
            </a:extLst>
          </p:cNvPr>
          <p:cNvSpPr txBox="1"/>
          <p:nvPr/>
        </p:nvSpPr>
        <p:spPr>
          <a:xfrm>
            <a:off x="4969564" y="4599400"/>
            <a:ext cx="4099659" cy="193951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2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600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Excitation: 450 – 490 nm</a:t>
            </a:r>
          </a:p>
          <a:p>
            <a:pPr fontAlgn="auto">
              <a:spcBef>
                <a:spcPts val="0"/>
              </a:spcBef>
              <a:spcAft>
                <a:spcPts val="2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600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Separation: 490 – 500 nm</a:t>
            </a:r>
            <a:endParaRPr lang="en-US" sz="24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24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solidFill>
                  <a:srgbClr val="FF333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Collection 500 – 550 nm</a:t>
            </a:r>
          </a:p>
        </p:txBody>
      </p:sp>
    </p:spTree>
    <p:extLst>
      <p:ext uri="{BB962C8B-B14F-4D97-AF65-F5344CB8AC3E}">
        <p14:creationId xmlns:p14="http://schemas.microsoft.com/office/powerpoint/2010/main" val="182330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Recap from last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81B62-3C5E-4842-BFE1-906D35D7BCAA}"/>
              </a:ext>
            </a:extLst>
          </p:cNvPr>
          <p:cNvSpPr txBox="1"/>
          <p:nvPr/>
        </p:nvSpPr>
        <p:spPr>
          <a:xfrm>
            <a:off x="248452" y="1282145"/>
            <a:ext cx="8628419" cy="5195224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 in optical systems primarily comes from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incandescence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fluorescence</a:t>
            </a:r>
            <a:b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Fluorescence relies on the excitation and decay of fundamental particles (usually e</a:t>
            </a:r>
            <a:r>
              <a:rPr lang="en-US" sz="28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propagation of light can be altered by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reflection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refraction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</a:t>
            </a:r>
            <a:r>
              <a:rPr lang="en-US" sz="2800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absorption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96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Evaluating filter cubes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B79AA-3A11-F043-8F25-63681409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6" y="4989919"/>
            <a:ext cx="2936781" cy="1457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3A0A39-11CA-17B6-D362-2F05FD9B86D7}"/>
              </a:ext>
            </a:extLst>
          </p:cNvPr>
          <p:cNvSpPr txBox="1"/>
          <p:nvPr/>
        </p:nvSpPr>
        <p:spPr>
          <a:xfrm>
            <a:off x="2286000" y="1088029"/>
            <a:ext cx="4572000" cy="36933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https://www.fpbase.org/spectra/</a:t>
            </a: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0FC772-56CD-24D7-0BCA-4730C6844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976" y="1826338"/>
            <a:ext cx="7110048" cy="288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77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Evaluating filter cubes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B79AA-3A11-F043-8F25-63681409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2337"/>
            <a:ext cx="2936781" cy="1457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3A0A39-11CA-17B6-D362-2F05FD9B86D7}"/>
              </a:ext>
            </a:extLst>
          </p:cNvPr>
          <p:cNvSpPr txBox="1"/>
          <p:nvPr/>
        </p:nvSpPr>
        <p:spPr>
          <a:xfrm>
            <a:off x="2286000" y="1088029"/>
            <a:ext cx="4572000" cy="36933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https://www.fpbase.org/spectra/</a:t>
            </a: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0A0203-F215-C0AC-21AF-B8AAD2CF0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262" y="1651362"/>
            <a:ext cx="5693563" cy="38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46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Evaluating filter cubes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AE9C-BBB7-1C4E-936F-0AE099A98AF8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https://d33b8x22mym97j.cloudfront.net/production/imager/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productphotos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/827/filter-cubes-main_ec7d1033075031a0254a7350f4e87eb4.jpg,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www.chroma.com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/products/sets/49002-et-egfp-fitc-cy2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A0A39-11CA-17B6-D362-2F05FD9B86D7}"/>
              </a:ext>
            </a:extLst>
          </p:cNvPr>
          <p:cNvSpPr txBox="1"/>
          <p:nvPr/>
        </p:nvSpPr>
        <p:spPr>
          <a:xfrm>
            <a:off x="2286000" y="1088029"/>
            <a:ext cx="4572000" cy="36933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/>
              </a:rPr>
              <a:t>https://www.fpbase.org/spectra/</a:t>
            </a: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0FF57-C330-A026-2141-CD2FF2C62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056374"/>
            <a:ext cx="7772400" cy="333163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DC7FE06-C8F2-3263-5C9B-675DD3559FF7}"/>
              </a:ext>
            </a:extLst>
          </p:cNvPr>
          <p:cNvGrpSpPr/>
          <p:nvPr/>
        </p:nvGrpSpPr>
        <p:grpSpPr>
          <a:xfrm>
            <a:off x="2663683" y="5148154"/>
            <a:ext cx="6152325" cy="898790"/>
            <a:chOff x="2663683" y="5148154"/>
            <a:chExt cx="6152325" cy="898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D517DC-35E5-8634-9D3C-0621B7958314}"/>
                </a:ext>
              </a:extLst>
            </p:cNvPr>
            <p:cNvSpPr/>
            <p:nvPr/>
          </p:nvSpPr>
          <p:spPr>
            <a:xfrm>
              <a:off x="8375373" y="5148154"/>
              <a:ext cx="440635" cy="308114"/>
            </a:xfrm>
            <a:prstGeom prst="rect">
              <a:avLst/>
            </a:prstGeom>
            <a:noFill/>
            <a:ln w="28575">
              <a:solidFill>
                <a:srgbClr val="FF33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3332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1D9E9C-A96F-4081-E47E-3F7ABE8A90E2}"/>
                </a:ext>
              </a:extLst>
            </p:cNvPr>
            <p:cNvCxnSpPr/>
            <p:nvPr/>
          </p:nvCxnSpPr>
          <p:spPr>
            <a:xfrm flipH="1">
              <a:off x="7818781" y="5458578"/>
              <a:ext cx="556592" cy="238834"/>
            </a:xfrm>
            <a:prstGeom prst="line">
              <a:avLst/>
            </a:prstGeom>
            <a:ln w="28575">
              <a:solidFill>
                <a:srgbClr val="FF333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9084CA-AD3F-4681-5F31-6EC37D6BCDFD}"/>
                </a:ext>
              </a:extLst>
            </p:cNvPr>
            <p:cNvSpPr txBox="1"/>
            <p:nvPr/>
          </p:nvSpPr>
          <p:spPr>
            <a:xfrm>
              <a:off x="2663683" y="5570568"/>
              <a:ext cx="5155098" cy="476376"/>
            </a:xfrm>
            <a:prstGeom prst="rect">
              <a:avLst/>
            </a:prstGeom>
            <a:noFill/>
            <a:ln w="28575">
              <a:solidFill>
                <a:srgbClr val="FF3332"/>
              </a:solidFill>
            </a:ln>
          </p:spPr>
          <p:txBody>
            <a:bodyPr vert="horz" wrap="none" lIns="91440" tIns="45720" rIns="91440" bIns="45720" rtlCol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400" dirty="0" err="1">
                  <a:solidFill>
                    <a:srgbClr val="FF333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</a:t>
              </a:r>
              <a:r>
                <a:rPr lang="en-US" sz="2400" dirty="0">
                  <a:solidFill>
                    <a:srgbClr val="FF333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filter collection efficiency: 68.9%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E03548-F905-7D47-CBD0-F7851AC603AB}"/>
              </a:ext>
            </a:extLst>
          </p:cNvPr>
          <p:cNvGrpSpPr/>
          <p:nvPr/>
        </p:nvGrpSpPr>
        <p:grpSpPr>
          <a:xfrm>
            <a:off x="3660910" y="1508780"/>
            <a:ext cx="5155098" cy="1781340"/>
            <a:chOff x="3660910" y="1508780"/>
            <a:chExt cx="5155098" cy="17813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38CFF5-A3F1-7C18-9A6A-82D7F256BA0A}"/>
                </a:ext>
              </a:extLst>
            </p:cNvPr>
            <p:cNvSpPr/>
            <p:nvPr/>
          </p:nvSpPr>
          <p:spPr>
            <a:xfrm>
              <a:off x="3660910" y="2982006"/>
              <a:ext cx="440635" cy="308114"/>
            </a:xfrm>
            <a:prstGeom prst="rect">
              <a:avLst/>
            </a:prstGeom>
            <a:noFill/>
            <a:ln w="28575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0FF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F3A7086-ABCF-E558-742A-4ABF7BE88F3E}"/>
                </a:ext>
              </a:extLst>
            </p:cNvPr>
            <p:cNvCxnSpPr>
              <a:cxnSpLocks/>
            </p:cNvCxnSpPr>
            <p:nvPr/>
          </p:nvCxnSpPr>
          <p:spPr>
            <a:xfrm>
              <a:off x="3660910" y="1985156"/>
              <a:ext cx="0" cy="996850"/>
            </a:xfrm>
            <a:prstGeom prst="line">
              <a:avLst/>
            </a:prstGeom>
            <a:ln w="28575">
              <a:solidFill>
                <a:srgbClr val="06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3F596F-9D11-AD43-0CDA-36ADB586E4B6}"/>
                </a:ext>
              </a:extLst>
            </p:cNvPr>
            <p:cNvSpPr txBox="1"/>
            <p:nvPr/>
          </p:nvSpPr>
          <p:spPr>
            <a:xfrm>
              <a:off x="3660910" y="1508780"/>
              <a:ext cx="5155098" cy="476376"/>
            </a:xfrm>
            <a:prstGeom prst="rect">
              <a:avLst/>
            </a:prstGeom>
            <a:noFill/>
            <a:ln w="28575">
              <a:solidFill>
                <a:srgbClr val="0600FF"/>
              </a:solidFill>
            </a:ln>
          </p:spPr>
          <p:txBody>
            <a:bodyPr vert="horz" wrap="none" lIns="91440" tIns="45720" rIns="91440" bIns="45720" rtlCol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400" dirty="0">
                  <a:solidFill>
                    <a:srgbClr val="0600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Ex filter excitation efficiency: 75%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269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 activity 1: design a filter set (15 mins)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77E65-977D-1E4F-81AE-23CE03B03DA6}"/>
              </a:ext>
            </a:extLst>
          </p:cNvPr>
          <p:cNvSpPr txBox="1"/>
          <p:nvPr/>
        </p:nvSpPr>
        <p:spPr>
          <a:xfrm>
            <a:off x="198224" y="1228576"/>
            <a:ext cx="8488576" cy="5127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Assume you have the following laser lines: [405 nm, 488 nm, 532 nm, 561 nm, 594 nm, 640 nm]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 to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/>
              </a:rPr>
              <a:t>https://www.fpbase.org/spectra/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Select the dye “Cy3B” under the ‘Fluorophores’ tab and your choice(s) of laser in the ‘Light Sources’ tab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an “ideal” custom filter set (Ex, DM,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 in the ‘Filters’ tab. You can substitute a long-pass “LP” filter for the DM (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only consider the transmission band)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Report your ‘Efficiency’ for Cy3B detection. You can set T% to 100 for all filters. Allow no excitation light to come through.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899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274F538-26EB-C100-82A2-10B5F94E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96" y="1751944"/>
            <a:ext cx="8638808" cy="346649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 activity 1: design a filter set (15 mins)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14C3FE-25B6-7C56-36EB-436804501890}"/>
              </a:ext>
            </a:extLst>
          </p:cNvPr>
          <p:cNvGrpSpPr/>
          <p:nvPr/>
        </p:nvGrpSpPr>
        <p:grpSpPr>
          <a:xfrm>
            <a:off x="2534475" y="4921003"/>
            <a:ext cx="6152325" cy="898790"/>
            <a:chOff x="2663683" y="5148154"/>
            <a:chExt cx="6152325" cy="898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AC1351-2305-7C17-2124-AD572BC494D6}"/>
                </a:ext>
              </a:extLst>
            </p:cNvPr>
            <p:cNvSpPr/>
            <p:nvPr/>
          </p:nvSpPr>
          <p:spPr>
            <a:xfrm>
              <a:off x="8375373" y="5148154"/>
              <a:ext cx="440635" cy="308114"/>
            </a:xfrm>
            <a:prstGeom prst="rect">
              <a:avLst/>
            </a:prstGeom>
            <a:noFill/>
            <a:ln w="28575">
              <a:solidFill>
                <a:srgbClr val="FF33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3332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AA0EB4-BFCB-427D-E22C-268713986009}"/>
                </a:ext>
              </a:extLst>
            </p:cNvPr>
            <p:cNvCxnSpPr/>
            <p:nvPr/>
          </p:nvCxnSpPr>
          <p:spPr>
            <a:xfrm flipH="1">
              <a:off x="7818781" y="5458578"/>
              <a:ext cx="556592" cy="238834"/>
            </a:xfrm>
            <a:prstGeom prst="line">
              <a:avLst/>
            </a:prstGeom>
            <a:ln w="28575">
              <a:solidFill>
                <a:srgbClr val="FF333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3DC441-6613-0E75-820F-4630BE8C616F}"/>
                </a:ext>
              </a:extLst>
            </p:cNvPr>
            <p:cNvSpPr txBox="1"/>
            <p:nvPr/>
          </p:nvSpPr>
          <p:spPr>
            <a:xfrm>
              <a:off x="2663683" y="5570568"/>
              <a:ext cx="5155098" cy="476376"/>
            </a:xfrm>
            <a:prstGeom prst="rect">
              <a:avLst/>
            </a:prstGeom>
            <a:noFill/>
            <a:ln w="28575">
              <a:solidFill>
                <a:srgbClr val="FF3332"/>
              </a:solidFill>
            </a:ln>
          </p:spPr>
          <p:txBody>
            <a:bodyPr vert="horz" wrap="none" lIns="91440" tIns="45720" rIns="91440" bIns="45720" rtlCol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400" dirty="0" err="1">
                  <a:solidFill>
                    <a:srgbClr val="FF333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</a:t>
              </a:r>
              <a:r>
                <a:rPr lang="en-US" sz="2400" dirty="0">
                  <a:solidFill>
                    <a:srgbClr val="FF333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filter collection efficiency: 98.2%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D8B575-EF0A-0D9A-0C3D-3971C27CC1F0}"/>
              </a:ext>
            </a:extLst>
          </p:cNvPr>
          <p:cNvGrpSpPr/>
          <p:nvPr/>
        </p:nvGrpSpPr>
        <p:grpSpPr>
          <a:xfrm>
            <a:off x="3491945" y="1191996"/>
            <a:ext cx="5155098" cy="2049695"/>
            <a:chOff x="3491945" y="1191996"/>
            <a:chExt cx="5155098" cy="204969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46749A-2B65-2EA8-383C-6877C668A697}"/>
                </a:ext>
              </a:extLst>
            </p:cNvPr>
            <p:cNvSpPr/>
            <p:nvPr/>
          </p:nvSpPr>
          <p:spPr>
            <a:xfrm>
              <a:off x="3491945" y="2933577"/>
              <a:ext cx="440635" cy="308114"/>
            </a:xfrm>
            <a:prstGeom prst="rect">
              <a:avLst/>
            </a:prstGeom>
            <a:noFill/>
            <a:ln w="28575">
              <a:solidFill>
                <a:srgbClr val="0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0FF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304C91D-8B6D-8E34-54F0-D59036CA95FE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>
              <a:off x="3491945" y="1430184"/>
              <a:ext cx="0" cy="1503393"/>
            </a:xfrm>
            <a:prstGeom prst="line">
              <a:avLst/>
            </a:prstGeom>
            <a:ln w="28575">
              <a:solidFill>
                <a:srgbClr val="06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D5FB02-D908-5447-30D9-63054A2A8496}"/>
                </a:ext>
              </a:extLst>
            </p:cNvPr>
            <p:cNvSpPr txBox="1"/>
            <p:nvPr/>
          </p:nvSpPr>
          <p:spPr>
            <a:xfrm>
              <a:off x="3491945" y="1191996"/>
              <a:ext cx="5155098" cy="476376"/>
            </a:xfrm>
            <a:prstGeom prst="rect">
              <a:avLst/>
            </a:prstGeom>
            <a:noFill/>
            <a:ln w="28575">
              <a:solidFill>
                <a:srgbClr val="0600FF"/>
              </a:solidFill>
            </a:ln>
          </p:spPr>
          <p:txBody>
            <a:bodyPr vert="horz" wrap="none" lIns="91440" tIns="45720" rIns="91440" bIns="45720" rtlCol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400" dirty="0">
                  <a:solidFill>
                    <a:srgbClr val="0600FF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Ex filter excitation efficiency: 59%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24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 activity 2: design a filter set pair (15 mins)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77E65-977D-1E4F-81AE-23CE03B03DA6}"/>
              </a:ext>
            </a:extLst>
          </p:cNvPr>
          <p:cNvSpPr txBox="1"/>
          <p:nvPr/>
        </p:nvSpPr>
        <p:spPr>
          <a:xfrm>
            <a:off x="198224" y="1228576"/>
            <a:ext cx="8488576" cy="5127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Assume you have the following laser lines: [405 nm, 488 nm, 532 nm, 561 nm, 594 nm, 640 nm]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 the dye “Alexa Fluor 647” to the mix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an ideal filter set for Alexa 647 and if needed redesign your Cy3B filter set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Report your ‘Efficiency’ for Cy3B and Alexa Fluor 647 detection. You can set T% to 100 for all filters.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504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Class activity 3: design a filter set trio (15 mins)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77E65-977D-1E4F-81AE-23CE03B03DA6}"/>
              </a:ext>
            </a:extLst>
          </p:cNvPr>
          <p:cNvSpPr txBox="1"/>
          <p:nvPr/>
        </p:nvSpPr>
        <p:spPr>
          <a:xfrm>
            <a:off x="198224" y="1228576"/>
            <a:ext cx="8488576" cy="5127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Assume you have the following laser lines: [405 nm, 488 nm, 532 nm, 561 nm, 594 nm, 640 nm]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 the dye “Alexa Fluor 488” to the mix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an ideal filter set for Alexa 488 and if needed redesign your Cy3B and Alexa Fluor 647 filter sets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Report your ‘Efficiency’ for Cy3B, Alexa Fluor 647, and Alexa Fluor 488 detection. You can set T% to 100 for all filters.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472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66088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From Monday…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47831-3093-9A46-8FF4-880E5D53A49B}"/>
              </a:ext>
            </a:extLst>
          </p:cNvPr>
          <p:cNvSpPr txBox="1"/>
          <p:nvPr/>
        </p:nvSpPr>
        <p:spPr>
          <a:xfrm>
            <a:off x="0" y="6489700"/>
            <a:ext cx="5273134" cy="365125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Jablonski_diagram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#/media/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File:Jablonski_Diagram_of_Fluorescence_Only-en.svg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www.expertsmind.com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/topic/fluorimetry-and-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phosphorimetry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/jablonski-diagram-913753.aspx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9387D95-3044-534C-97C6-B22F7DF5C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9" y="2293930"/>
            <a:ext cx="2487294" cy="332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4A67BC-F02F-CC4F-8205-3B7B53B2D34E}"/>
              </a:ext>
            </a:extLst>
          </p:cNvPr>
          <p:cNvSpPr txBox="1"/>
          <p:nvPr/>
        </p:nvSpPr>
        <p:spPr>
          <a:xfrm>
            <a:off x="667646" y="5648931"/>
            <a:ext cx="2103120" cy="37306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i="1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Jablonski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B946D9-5AC3-44EC-FFAD-6E82599A9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709" y="1791721"/>
            <a:ext cx="51054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93D56C-0EEB-E606-7BBC-904D170BE485}"/>
              </a:ext>
            </a:extLst>
          </p:cNvPr>
          <p:cNvGrpSpPr/>
          <p:nvPr/>
        </p:nvGrpSpPr>
        <p:grpSpPr>
          <a:xfrm>
            <a:off x="2684318" y="1174366"/>
            <a:ext cx="3155373" cy="1441682"/>
            <a:chOff x="2684318" y="1174366"/>
            <a:chExt cx="3155373" cy="1441682"/>
          </a:xfrm>
        </p:grpSpPr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6826B4F2-6444-45DB-F7D2-B893661C652D}"/>
                </a:ext>
              </a:extLst>
            </p:cNvPr>
            <p:cNvSpPr/>
            <p:nvPr/>
          </p:nvSpPr>
          <p:spPr>
            <a:xfrm>
              <a:off x="4904509" y="1971811"/>
              <a:ext cx="935182" cy="644237"/>
            </a:xfrm>
            <a:prstGeom prst="frame">
              <a:avLst>
                <a:gd name="adj1" fmla="val 3151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465F731-CDDC-974B-6126-B5ABF39B9E92}"/>
                </a:ext>
              </a:extLst>
            </p:cNvPr>
            <p:cNvCxnSpPr/>
            <p:nvPr/>
          </p:nvCxnSpPr>
          <p:spPr>
            <a:xfrm flipH="1" flipV="1">
              <a:off x="3619500" y="1524000"/>
              <a:ext cx="1285009" cy="44781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3A4F88-7EFC-7D7E-2E7E-56F56C32BBFD}"/>
                </a:ext>
              </a:extLst>
            </p:cNvPr>
            <p:cNvSpPr txBox="1"/>
            <p:nvPr/>
          </p:nvSpPr>
          <p:spPr>
            <a:xfrm>
              <a:off x="2684318" y="1174366"/>
              <a:ext cx="1019175" cy="565898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91440" tIns="45720" rIns="91440" bIns="4572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8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Heat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A5B494-2867-D40E-A11E-239DC7143CB0}"/>
              </a:ext>
            </a:extLst>
          </p:cNvPr>
          <p:cNvGrpSpPr/>
          <p:nvPr/>
        </p:nvGrpSpPr>
        <p:grpSpPr>
          <a:xfrm>
            <a:off x="6085609" y="1019861"/>
            <a:ext cx="2758786" cy="1503278"/>
            <a:chOff x="6085609" y="1019861"/>
            <a:chExt cx="2758786" cy="1503278"/>
          </a:xfrm>
        </p:grpSpPr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53F44BCE-7BBF-8FE4-25B0-027438C6D6B6}"/>
                </a:ext>
              </a:extLst>
            </p:cNvPr>
            <p:cNvSpPr/>
            <p:nvPr/>
          </p:nvSpPr>
          <p:spPr>
            <a:xfrm>
              <a:off x="6085609" y="1878902"/>
              <a:ext cx="935182" cy="644237"/>
            </a:xfrm>
            <a:prstGeom prst="frame">
              <a:avLst>
                <a:gd name="adj1" fmla="val 3151"/>
              </a:avLst>
            </a:prstGeom>
            <a:solidFill>
              <a:srgbClr val="00B0F0"/>
            </a:solidFill>
            <a:ln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6E2E776-721F-C16E-405E-AE78550D41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0791" y="1524000"/>
              <a:ext cx="599209" cy="368267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1C0F84-B198-5336-F16E-88060FC39C7A}"/>
                </a:ext>
              </a:extLst>
            </p:cNvPr>
            <p:cNvSpPr txBox="1"/>
            <p:nvPr/>
          </p:nvSpPr>
          <p:spPr>
            <a:xfrm>
              <a:off x="7559387" y="1019861"/>
              <a:ext cx="1285008" cy="1008277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91440" tIns="45720" rIns="91440" bIns="45720" rtlCol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8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Kinetic </a:t>
              </a:r>
            </a:p>
            <a:p>
              <a:pPr algn="ctr" fontAlgn="auto">
                <a:spcBef>
                  <a:spcPts val="0"/>
                </a:spcBef>
                <a:spcAft>
                  <a:spcPts val="600"/>
                </a:spcAft>
                <a:buClr>
                  <a:srgbClr val="0070C0"/>
                </a:buClr>
                <a:buSzPct val="100000"/>
              </a:pPr>
              <a:r>
                <a:rPr lang="en-US" sz="2800" dirty="0">
                  <a:solidFill>
                    <a:prstClr val="black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energy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8642C07-E91E-0AB5-C033-58BCD1418D42}"/>
              </a:ext>
            </a:extLst>
          </p:cNvPr>
          <p:cNvSpPr txBox="1"/>
          <p:nvPr/>
        </p:nvSpPr>
        <p:spPr>
          <a:xfrm>
            <a:off x="1251384" y="1114514"/>
            <a:ext cx="1133330" cy="68560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vert="horz" wrap="non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DNA</a:t>
            </a:r>
          </a:p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Melanin</a:t>
            </a:r>
          </a:p>
        </p:txBody>
      </p:sp>
    </p:spTree>
    <p:extLst>
      <p:ext uri="{BB962C8B-B14F-4D97-AF65-F5344CB8AC3E}">
        <p14:creationId xmlns:p14="http://schemas.microsoft.com/office/powerpoint/2010/main" val="291237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From Monday, part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3E11-7241-F347-AB33-31328AFAF7D0}"/>
              </a:ext>
            </a:extLst>
          </p:cNvPr>
          <p:cNvSpPr txBox="1"/>
          <p:nvPr/>
        </p:nvSpPr>
        <p:spPr>
          <a:xfrm>
            <a:off x="142804" y="6403513"/>
            <a:ext cx="8147802" cy="41289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hubner-photonics.com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/wp-content/uploads/2020/05/Performance-data-beam-profile-04-01-Series.png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53C08C9-725F-C14A-85F8-E74115257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7" t="9392" r="32961" b="32808"/>
          <a:stretch/>
        </p:blipFill>
        <p:spPr bwMode="auto">
          <a:xfrm>
            <a:off x="5460501" y="1329331"/>
            <a:ext cx="3421773" cy="396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E1CA03-7315-FC4B-AAE7-7ACB5C0F0B1E}"/>
              </a:ext>
            </a:extLst>
          </p:cNvPr>
          <p:cNvSpPr/>
          <p:nvPr/>
        </p:nvSpPr>
        <p:spPr>
          <a:xfrm>
            <a:off x="6092488" y="2823882"/>
            <a:ext cx="2104760" cy="21047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E684F5-D15D-3E43-928B-C15A1EA5F9DA}"/>
              </a:ext>
            </a:extLst>
          </p:cNvPr>
          <p:cNvSpPr/>
          <p:nvPr/>
        </p:nvSpPr>
        <p:spPr>
          <a:xfrm>
            <a:off x="6674269" y="3455893"/>
            <a:ext cx="914304" cy="91430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77E65-977D-1E4F-81AE-23CE03B03DA6}"/>
              </a:ext>
            </a:extLst>
          </p:cNvPr>
          <p:cNvSpPr txBox="1"/>
          <p:nvPr/>
        </p:nvSpPr>
        <p:spPr>
          <a:xfrm>
            <a:off x="198224" y="1228576"/>
            <a:ext cx="5209238" cy="512777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Your camera chip (white) and Gaussian laser beam profile are shown -&gt;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 this set-up ideal for quantitative imaging? Why or why not?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Given the assumptions below, calculate the power density of the cyan box in kW/cm^2. How does this compare to the intensity of the sun?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 central white + purple area is roughly uniform in intensity at 100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mW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cyan box is 1024 x 1024 100 nm pixels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Devise an engineering solution to make the illumination intensity uniform over the white box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8B3D38FC-08B5-820C-9323-5AB0725071D4}"/>
              </a:ext>
            </a:extLst>
          </p:cNvPr>
          <p:cNvSpPr/>
          <p:nvPr/>
        </p:nvSpPr>
        <p:spPr>
          <a:xfrm>
            <a:off x="142804" y="5204132"/>
            <a:ext cx="5019746" cy="1139825"/>
          </a:xfrm>
          <a:prstGeom prst="frame">
            <a:avLst>
              <a:gd name="adj1" fmla="val 3151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3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Solution 1: Refractive beam shaping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8033657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www.laserfocusworld.com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/optics/article/14197298/flat-top-laser-beams-their-uses-and-benefits,</a:t>
            </a:r>
            <a:b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pishaper.com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shaper.html</a:t>
            </a:r>
            <a:endParaRPr lang="en-US" sz="800" dirty="0">
              <a:solidFill>
                <a:prstClr val="black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BB3E964-5052-4728-CC5F-127C1D559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945959"/>
            <a:ext cx="5375275" cy="405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0E2FFFD-9A36-9460-E2AC-B879530FC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903" y="5181791"/>
            <a:ext cx="4568443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πShaper Series">
            <a:extLst>
              <a:ext uri="{FF2B5EF4-FFF2-40B4-BE49-F238E27FC236}">
                <a16:creationId xmlns:a16="http://schemas.microsoft.com/office/drawing/2014/main" id="{00227588-E5BD-DA11-608F-3B968C0C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5" y="2537776"/>
            <a:ext cx="2901189" cy="113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921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Solution 2: Gradation ND filter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8033657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www.microscope.healthcare.nikon.com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photostimulation-tirf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/ti2-lapp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F5E077-979E-39CC-DA12-130B8D343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633" y="1461738"/>
            <a:ext cx="4958733" cy="5077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BA1742-DDC5-DB06-B5D6-FB303796D4A7}"/>
              </a:ext>
            </a:extLst>
          </p:cNvPr>
          <p:cNvSpPr txBox="1"/>
          <p:nvPr/>
        </p:nvSpPr>
        <p:spPr>
          <a:xfrm>
            <a:off x="2360199" y="947702"/>
            <a:ext cx="2002251" cy="514036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CDBC3-79FD-1339-DECB-3D936CA1A644}"/>
              </a:ext>
            </a:extLst>
          </p:cNvPr>
          <p:cNvSpPr txBox="1"/>
          <p:nvPr/>
        </p:nvSpPr>
        <p:spPr>
          <a:xfrm>
            <a:off x="4781552" y="924396"/>
            <a:ext cx="2002251" cy="514036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2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Filter in</a:t>
            </a:r>
          </a:p>
        </p:txBody>
      </p:sp>
    </p:spTree>
    <p:extLst>
      <p:ext uri="{BB962C8B-B14F-4D97-AF65-F5344CB8AC3E}">
        <p14:creationId xmlns:p14="http://schemas.microsoft.com/office/powerpoint/2010/main" val="177994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Picking your imaging bundle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0BD88-28AA-AE42-8723-365D87B22AF2}"/>
              </a:ext>
            </a:extLst>
          </p:cNvPr>
          <p:cNvSpPr txBox="1"/>
          <p:nvPr/>
        </p:nvSpPr>
        <p:spPr>
          <a:xfrm>
            <a:off x="0" y="6538912"/>
            <a:ext cx="8033657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media.newyorker.com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/photos/59096d2b6552fa0be682fed7/master/pass/Wu-Dreaded-Bundle-Comes-to-Internet-TV1.jpg,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m.media-amazon.com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/images/I/51ZSG3TqyAS._AC_SL1500_.jpg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47CFF-D4D5-7644-8469-9E9477D09CD2}"/>
              </a:ext>
            </a:extLst>
          </p:cNvPr>
          <p:cNvSpPr txBox="1"/>
          <p:nvPr/>
        </p:nvSpPr>
        <p:spPr>
          <a:xfrm>
            <a:off x="171450" y="5301660"/>
            <a:ext cx="8343900" cy="96023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many channels are in a typical microscope?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bounds this number? </a:t>
            </a:r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(10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mins)</a:t>
            </a:r>
          </a:p>
        </p:txBody>
      </p:sp>
      <p:pic>
        <p:nvPicPr>
          <p:cNvPr id="2050" name="Picture 2" descr="The Dreaded Bundle Comes to Internet TV | The New Yorker">
            <a:extLst>
              <a:ext uri="{FF2B5EF4-FFF2-40B4-BE49-F238E27FC236}">
                <a16:creationId xmlns:a16="http://schemas.microsoft.com/office/drawing/2014/main" id="{2D00FBC4-EDE6-F949-88B1-4EBFFE6F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81414"/>
            <a:ext cx="5421827" cy="382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249A812-66B8-0B49-8A3A-9CA1AC75A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480" y="1763486"/>
            <a:ext cx="864968" cy="313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449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Multiplexing challenges: light sources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en.wikipedia.org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/wiki/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File:Lasers.JPG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zeiss-campus.magnet.fsu.edu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/articles/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lightsources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/images/metalhalidelampsfigure1.jpg, 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hubner-photonics.com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/products/lasers/multi-line-lasers/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9C39E-2597-7A44-B48B-CA5D11F77408}"/>
              </a:ext>
            </a:extLst>
          </p:cNvPr>
          <p:cNvSpPr txBox="1"/>
          <p:nvPr/>
        </p:nvSpPr>
        <p:spPr>
          <a:xfrm>
            <a:off x="171450" y="5301660"/>
            <a:ext cx="8515350" cy="96023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Most effective light sources bounded in UV-A, vis, near-IR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UV challenging to use with biological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0EBF3-1452-FA4B-84CC-C5D714DAF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399" y="1313458"/>
            <a:ext cx="4700983" cy="2273371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427E1197-FC8D-3E40-84AB-4582BD301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47" y="1324978"/>
            <a:ext cx="4207479" cy="28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648CBAD-D503-A448-AD27-7462FB5E7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915" y="3586829"/>
            <a:ext cx="2090085" cy="156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237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589"/>
            <a:ext cx="9144000" cy="1139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Multiplexing challenges: labels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7DA90B-656D-8349-8950-078AABAE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114E9-4222-4A72-8713-D3519DB6E1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B79BE-780D-8C4A-BB19-CADB2C154A99}"/>
              </a:ext>
            </a:extLst>
          </p:cNvPr>
          <p:cNvSpPr txBox="1"/>
          <p:nvPr/>
        </p:nvSpPr>
        <p:spPr>
          <a:xfrm>
            <a:off x="-1" y="6538912"/>
            <a:ext cx="8686801" cy="31908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www.idtdna.com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/site/Catalog/Modifications/Dyes, http://</a:t>
            </a:r>
            <a:r>
              <a:rPr lang="en-US" sz="800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www.chemspider.com</a:t>
            </a:r>
            <a:r>
              <a:rPr lang="en-US" sz="800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/Chemical-Structure.23107060.html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9C39E-2597-7A44-B48B-CA5D11F77408}"/>
              </a:ext>
            </a:extLst>
          </p:cNvPr>
          <p:cNvSpPr txBox="1"/>
          <p:nvPr/>
        </p:nvSpPr>
        <p:spPr>
          <a:xfrm>
            <a:off x="171450" y="5301660"/>
            <a:ext cx="8515350" cy="96023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Most effective dyes/labels concentrated in vis/near-IR</a:t>
            </a:r>
          </a:p>
          <a:p>
            <a:pPr marL="342900" indent="-342900" fontAlgn="auto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Rational design of organic dyes / FPs challenging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A0BB1-EFC1-6641-9E81-D67BF75E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386" y="1052261"/>
            <a:ext cx="4158118" cy="4158118"/>
          </a:xfrm>
          <a:prstGeom prst="rect">
            <a:avLst/>
          </a:prstGeom>
        </p:spPr>
      </p:pic>
      <p:pic>
        <p:nvPicPr>
          <p:cNvPr id="3080" name="Picture 8" descr="ChemSpider 2D Image | Alexa Fluor 488 para-isomer | C21H12Li2N2O11S2">
            <a:extLst>
              <a:ext uri="{FF2B5EF4-FFF2-40B4-BE49-F238E27FC236}">
                <a16:creationId xmlns:a16="http://schemas.microsoft.com/office/drawing/2014/main" id="{9D1A0CBF-BF1E-524D-AF09-4CC4B08E0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828" y="1939503"/>
            <a:ext cx="2512786" cy="251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C07C61-E120-F349-9F42-D14620FCEA71}"/>
              </a:ext>
            </a:extLst>
          </p:cNvPr>
          <p:cNvSpPr txBox="1"/>
          <p:nvPr/>
        </p:nvSpPr>
        <p:spPr>
          <a:xfrm>
            <a:off x="5960835" y="4383970"/>
            <a:ext cx="1926772" cy="41365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rtlCol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SzPct val="100000"/>
            </a:pPr>
            <a:r>
              <a:rPr lang="en-US" dirty="0" err="1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AlexaFluor</a:t>
            </a:r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488</a:t>
            </a:r>
          </a:p>
        </p:txBody>
      </p:sp>
    </p:spTree>
    <p:extLst>
      <p:ext uri="{BB962C8B-B14F-4D97-AF65-F5344CB8AC3E}">
        <p14:creationId xmlns:p14="http://schemas.microsoft.com/office/powerpoint/2010/main" val="220725938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 - ELH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 w="12700">
          <a:noFill/>
        </a:ln>
      </a:spPr>
      <a:bodyPr vert="horz" lIns="91440" tIns="45720" rIns="91440" bIns="45720" rtlCol="0">
        <a:noAutofit/>
      </a:bodyPr>
      <a:lstStyle>
        <a:defPPr marL="342900" indent="-342900" fontAlgn="auto">
          <a:spcBef>
            <a:spcPts val="0"/>
          </a:spcBef>
          <a:spcAft>
            <a:spcPts val="600"/>
          </a:spcAft>
          <a:buClr>
            <a:srgbClr val="0070C0"/>
          </a:buClr>
          <a:buSzPct val="100000"/>
          <a:buFont typeface="Wingdings" pitchFamily="2" charset="2"/>
          <a:buChar char="§"/>
          <a:defRPr sz="2800" dirty="0">
            <a:solidFill>
              <a:prstClr val="black"/>
            </a:solidFill>
            <a:latin typeface="Calibri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48583</TotalTime>
  <Words>1641</Words>
  <Application>Microsoft Macintosh PowerPoint</Application>
  <PresentationFormat>On-screen Show (4:3)</PresentationFormat>
  <Paragraphs>161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Garamond</vt:lpstr>
      <vt:lpstr>Helvetica Neue</vt:lpstr>
      <vt:lpstr>Default Design</vt:lpstr>
      <vt:lpstr>Office Theme</vt:lpstr>
      <vt:lpstr>Multispectral Imaging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William S Noble</dc:creator>
  <cp:lastModifiedBy>Brian Beliveau           he.him</cp:lastModifiedBy>
  <cp:revision>878</cp:revision>
  <cp:lastPrinted>2022-04-07T23:03:33Z</cp:lastPrinted>
  <dcterms:created xsi:type="dcterms:W3CDTF">2008-01-08T19:18:25Z</dcterms:created>
  <dcterms:modified xsi:type="dcterms:W3CDTF">2024-05-08T17:12:06Z</dcterms:modified>
</cp:coreProperties>
</file>